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0"/>
  </p:notesMasterIdLst>
  <p:handoutMasterIdLst>
    <p:handoutMasterId r:id="rId21"/>
  </p:handoutMasterIdLst>
  <p:sldIdLst>
    <p:sldId id="277" r:id="rId4"/>
    <p:sldId id="399" r:id="rId5"/>
    <p:sldId id="400" r:id="rId6"/>
    <p:sldId id="401" r:id="rId7"/>
    <p:sldId id="402" r:id="rId8"/>
    <p:sldId id="403" r:id="rId9"/>
    <p:sldId id="404" r:id="rId10"/>
    <p:sldId id="416" r:id="rId11"/>
    <p:sldId id="417" r:id="rId12"/>
    <p:sldId id="418" r:id="rId13"/>
    <p:sldId id="420" r:id="rId14"/>
    <p:sldId id="421" r:id="rId15"/>
    <p:sldId id="422" r:id="rId16"/>
    <p:sldId id="405" r:id="rId17"/>
    <p:sldId id="406" r:id="rId18"/>
    <p:sldId id="4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111" d="100"/>
          <a:sy n="111" d="100"/>
        </p:scale>
        <p:origin x="87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 and Engineering (AIML)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IN" sz="3600" b="1" dirty="0">
                <a:effectLst/>
                <a:latin typeface="Times New Roman" panose="02020603050405020304" pitchFamily="18" charset="0"/>
                <a:ea typeface="Times New Roman" panose="02020603050405020304" pitchFamily="18" charset="0"/>
                <a:cs typeface="Arial" panose="020B0604020202020204" pitchFamily="34" charset="0"/>
              </a:rPr>
              <a:t>Rec Shokubutsu: A Plant Identification Application</a:t>
            </a:r>
            <a:endParaRPr lang="en-IN" sz="3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844539" y="5196377"/>
            <a:ext cx="4345870" cy="707886"/>
          </a:xfrm>
          <a:prstGeom prst="rect">
            <a:avLst/>
          </a:prstGeom>
          <a:noFill/>
        </p:spPr>
        <p:txBody>
          <a:bodyPr wrap="none" rtlCol="0">
            <a:spAutoFit/>
          </a:bodyPr>
          <a:lstStyle/>
          <a:p>
            <a:r>
              <a:rPr lang="en-US" sz="2000" b="1" dirty="0"/>
              <a:t>Submitted by: </a:t>
            </a:r>
          </a:p>
          <a:p>
            <a:r>
              <a:rPr lang="en-US" sz="2000" dirty="0"/>
              <a:t>	Neel Madhab Roy (19BCS6064)</a:t>
            </a:r>
          </a:p>
        </p:txBody>
      </p:sp>
      <p:sp>
        <p:nvSpPr>
          <p:cNvPr id="6" name="TextBox 5"/>
          <p:cNvSpPr txBox="1"/>
          <p:nvPr/>
        </p:nvSpPr>
        <p:spPr>
          <a:xfrm>
            <a:off x="7662537" y="5213293"/>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Mr. Ajay Pal</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8FE4-CD80-D148-C840-0BA46B2526D6}"/>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5A500090-E969-35A2-5AC7-38592996B7FC}"/>
              </a:ext>
            </a:extLst>
          </p:cNvPr>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a:extLst>
              <a:ext uri="{FF2B5EF4-FFF2-40B4-BE49-F238E27FC236}">
                <a16:creationId xmlns:a16="http://schemas.microsoft.com/office/drawing/2014/main" id="{57340A9C-A32D-9273-ACBD-288FB62AD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224" y="1027906"/>
            <a:ext cx="9460761" cy="5576405"/>
          </a:xfrm>
          <a:prstGeom prst="rect">
            <a:avLst/>
          </a:prstGeom>
        </p:spPr>
      </p:pic>
    </p:spTree>
    <p:extLst>
      <p:ext uri="{BB962C8B-B14F-4D97-AF65-F5344CB8AC3E}">
        <p14:creationId xmlns:p14="http://schemas.microsoft.com/office/powerpoint/2010/main" val="330556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C7BACA-41BE-4694-6B4D-D81F4E684559}"/>
              </a:ext>
            </a:extLst>
          </p:cNvPr>
          <p:cNvSpPr>
            <a:spLocks noGrp="1"/>
          </p:cNvSpPr>
          <p:nvPr>
            <p:ph type="sldNum" sz="quarter" idx="12"/>
          </p:nvPr>
        </p:nvSpPr>
        <p:spPr/>
        <p:txBody>
          <a:bodyPr/>
          <a:lstStyle/>
          <a:p>
            <a:fld id="{BDCDBBEF-AA6C-4BA6-85B2-A17D7F280E38}" type="slidenum">
              <a:rPr lang="en-US" smtClean="0"/>
              <a:pPr/>
              <a:t>11</a:t>
            </a:fld>
            <a:endParaRPr lang="en-US"/>
          </a:p>
        </p:txBody>
      </p:sp>
      <p:pic>
        <p:nvPicPr>
          <p:cNvPr id="6" name="Picture 5">
            <a:extLst>
              <a:ext uri="{FF2B5EF4-FFF2-40B4-BE49-F238E27FC236}">
                <a16:creationId xmlns:a16="http://schemas.microsoft.com/office/drawing/2014/main" id="{8A28119B-348F-AF1F-07B4-F8191A7A4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416" y="1096336"/>
            <a:ext cx="5131970" cy="5342874"/>
          </a:xfrm>
          <a:prstGeom prst="rect">
            <a:avLst/>
          </a:prstGeom>
        </p:spPr>
      </p:pic>
      <p:pic>
        <p:nvPicPr>
          <p:cNvPr id="8" name="Picture 7">
            <a:extLst>
              <a:ext uri="{FF2B5EF4-FFF2-40B4-BE49-F238E27FC236}">
                <a16:creationId xmlns:a16="http://schemas.microsoft.com/office/drawing/2014/main" id="{9279934B-0B68-FDE7-7EFB-E5684519B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611" y="1096336"/>
            <a:ext cx="4739089" cy="5509289"/>
          </a:xfrm>
          <a:prstGeom prst="rect">
            <a:avLst/>
          </a:prstGeom>
        </p:spPr>
      </p:pic>
    </p:spTree>
    <p:extLst>
      <p:ext uri="{BB962C8B-B14F-4D97-AF65-F5344CB8AC3E}">
        <p14:creationId xmlns:p14="http://schemas.microsoft.com/office/powerpoint/2010/main" val="217749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D9AEA0-D831-429E-ABB9-E8BCC5501EAB}"/>
              </a:ext>
            </a:extLst>
          </p:cNvPr>
          <p:cNvSpPr>
            <a:spLocks noGrp="1"/>
          </p:cNvSpPr>
          <p:nvPr>
            <p:ph type="sldNum" sz="quarter" idx="12"/>
          </p:nvPr>
        </p:nvSpPr>
        <p:spPr/>
        <p:txBody>
          <a:bodyPr/>
          <a:lstStyle/>
          <a:p>
            <a:fld id="{BDCDBBEF-AA6C-4BA6-85B2-A17D7F280E38}" type="slidenum">
              <a:rPr lang="en-US" smtClean="0"/>
              <a:pPr/>
              <a:t>12</a:t>
            </a:fld>
            <a:endParaRPr lang="en-US"/>
          </a:p>
        </p:txBody>
      </p:sp>
      <p:pic>
        <p:nvPicPr>
          <p:cNvPr id="6" name="Picture 5">
            <a:extLst>
              <a:ext uri="{FF2B5EF4-FFF2-40B4-BE49-F238E27FC236}">
                <a16:creationId xmlns:a16="http://schemas.microsoft.com/office/drawing/2014/main" id="{E10E5710-7602-481C-5E96-F26EED1B1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61" y="1236328"/>
            <a:ext cx="5377339" cy="5226924"/>
          </a:xfrm>
          <a:prstGeom prst="rect">
            <a:avLst/>
          </a:prstGeom>
        </p:spPr>
      </p:pic>
      <p:pic>
        <p:nvPicPr>
          <p:cNvPr id="8" name="Picture 7">
            <a:extLst>
              <a:ext uri="{FF2B5EF4-FFF2-40B4-BE49-F238E27FC236}">
                <a16:creationId xmlns:a16="http://schemas.microsoft.com/office/drawing/2014/main" id="{CC5C5B55-C9AE-0729-6CB7-6F787B3D3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473" y="1238249"/>
            <a:ext cx="5205852" cy="5308236"/>
          </a:xfrm>
          <a:prstGeom prst="rect">
            <a:avLst/>
          </a:prstGeom>
        </p:spPr>
      </p:pic>
    </p:spTree>
    <p:extLst>
      <p:ext uri="{BB962C8B-B14F-4D97-AF65-F5344CB8AC3E}">
        <p14:creationId xmlns:p14="http://schemas.microsoft.com/office/powerpoint/2010/main" val="31334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7115F0-A025-05C7-306D-BD24EA31A182}"/>
              </a:ext>
            </a:extLst>
          </p:cNvPr>
          <p:cNvSpPr>
            <a:spLocks noGrp="1"/>
          </p:cNvSpPr>
          <p:nvPr>
            <p:ph type="sldNum" sz="quarter" idx="12"/>
          </p:nvPr>
        </p:nvSpPr>
        <p:spPr/>
        <p:txBody>
          <a:bodyPr/>
          <a:lstStyle/>
          <a:p>
            <a:fld id="{BDCDBBEF-AA6C-4BA6-85B2-A17D7F280E38}" type="slidenum">
              <a:rPr lang="en-US" smtClean="0"/>
              <a:pPr/>
              <a:t>13</a:t>
            </a:fld>
            <a:endParaRPr lang="en-US"/>
          </a:p>
        </p:txBody>
      </p:sp>
      <p:pic>
        <p:nvPicPr>
          <p:cNvPr id="6" name="Picture 5">
            <a:extLst>
              <a:ext uri="{FF2B5EF4-FFF2-40B4-BE49-F238E27FC236}">
                <a16:creationId xmlns:a16="http://schemas.microsoft.com/office/drawing/2014/main" id="{DBF57236-B5CD-417E-9A2B-18CD94A9E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53" y="1139421"/>
            <a:ext cx="4739111" cy="5349169"/>
          </a:xfrm>
          <a:prstGeom prst="rect">
            <a:avLst/>
          </a:prstGeom>
        </p:spPr>
      </p:pic>
      <p:pic>
        <p:nvPicPr>
          <p:cNvPr id="8" name="Picture 7">
            <a:extLst>
              <a:ext uri="{FF2B5EF4-FFF2-40B4-BE49-F238E27FC236}">
                <a16:creationId xmlns:a16="http://schemas.microsoft.com/office/drawing/2014/main" id="{AA66FE57-37AD-8484-403C-34AE525E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39420"/>
            <a:ext cx="4914900" cy="5350305"/>
          </a:xfrm>
          <a:prstGeom prst="rect">
            <a:avLst/>
          </a:prstGeom>
        </p:spPr>
      </p:pic>
    </p:spTree>
    <p:extLst>
      <p:ext uri="{BB962C8B-B14F-4D97-AF65-F5344CB8AC3E}">
        <p14:creationId xmlns:p14="http://schemas.microsoft.com/office/powerpoint/2010/main" val="17699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b="1" dirty="0"/>
              <a:t>Conclusion</a:t>
            </a:r>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Developed an application that helps people to identify plant species using simples plant leaves image without begin concerned about the knowledge of botany (study of plants).</a:t>
            </a:r>
          </a:p>
          <a:p>
            <a:pPr>
              <a:lnSpc>
                <a:spcPct val="150000"/>
              </a:lnSpc>
            </a:pPr>
            <a:r>
              <a:rPr lang="en-US" sz="2400" dirty="0">
                <a:latin typeface="Times New Roman" panose="02020603050405020304" pitchFamily="18" charset="0"/>
                <a:cs typeface="Times New Roman" panose="02020603050405020304" pitchFamily="18" charset="0"/>
              </a:rPr>
              <a:t>The Identification performance of the models will be good enough to be used in web application for effective use.</a:t>
            </a:r>
          </a:p>
          <a:p>
            <a:pPr>
              <a:lnSpc>
                <a:spcPct val="150000"/>
              </a:lnSpc>
            </a:pPr>
            <a:r>
              <a:rPr lang="en-US" sz="2400" dirty="0">
                <a:latin typeface="Times New Roman" panose="02020603050405020304" pitchFamily="18" charset="0"/>
                <a:cs typeface="Times New Roman" panose="02020603050405020304" pitchFamily="18" charset="0"/>
              </a:rPr>
              <a:t>The end result of this project is a web application.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Tree>
    <p:extLst>
      <p:ext uri="{BB962C8B-B14F-4D97-AF65-F5344CB8AC3E}">
        <p14:creationId xmlns:p14="http://schemas.microsoft.com/office/powerpoint/2010/main" val="880465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p>
        </p:txBody>
      </p:sp>
      <p:sp>
        <p:nvSpPr>
          <p:cNvPr id="3" name="Content Placeholder 2"/>
          <p:cNvSpPr>
            <a:spLocks noGrp="1"/>
          </p:cNvSpPr>
          <p:nvPr>
            <p:ph idx="1"/>
          </p:nvPr>
        </p:nvSpPr>
        <p:spPr/>
        <p:txBody>
          <a:bodyPr>
            <a:normAutofit fontScale="85000"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There are enormous plant species in the world, which is nearly 390,000 in numbers, and each year, new species are reported in different parts of the world. Plants are very different from one another hence requiring in depth taxonomic knowledge to identify and assign them to a particular species. Many activities such as studying the flora of a particular area, investigation of the endangered species, discovering new plant species depends profoundly upon precise and accurate dentification skills. With this, the need for automated identification of plant species is increasing. We need more research in this field.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952428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normAutofit fontScale="85000" lnSpcReduction="20000"/>
          </a:bodyPr>
          <a:lstStyle/>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Banzi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Abayo</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T. (2021). Plant Species Identification from Leaf Image Using Deep Learning Models.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Tranzania</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Journal of Forestry and Nature Conservation Vol 90.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Sk</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Hassan, Kumar Maji,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Jasinski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M.,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Leonowicz</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Z.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Jasinska</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E. (2021). Identification of Plant-Leaf Disease Using CNN and Transfer-Learning Approach.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electronics10121388.</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Skanda H N, 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karanth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Suvijith</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S, &amp; Swathi K S (2019). Plant Identification Methodologies using Machine Learning Algorithms.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ISSN: 2278-0181 Vol 8.</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a:effectLst/>
                <a:latin typeface="Times New Roman" panose="02020603050405020304" pitchFamily="18" charset="0"/>
                <a:ea typeface="Times New Roman" panose="02020603050405020304" pitchFamily="18" charset="0"/>
                <a:cs typeface="Arial" panose="020B0604020202020204" pitchFamily="34" charset="0"/>
              </a:rPr>
              <a:t>Kaur S. &amp; Kaur P. (2019). Plant Species Identification based on Plant Leaf Using Computer Vision and Machine Learning Techniques. Journal of Multimedia Information System, CC BY-NC 4.0.</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Waldchen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Rzanny</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M., Seeland, M.,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Mader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 (2018). Automated Plant species Identification – Trends and future directions. Journal,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pcbi</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1005993.</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342900" marR="54610" lvl="0" indent="-342900">
              <a:lnSpc>
                <a:spcPct val="150000"/>
              </a:lnSpc>
              <a:spcAft>
                <a:spcPts val="0"/>
              </a:spcAft>
              <a:buFont typeface="+mj-lt"/>
              <a:buAutoNum type="arabicPeriod"/>
              <a:tabLst>
                <a:tab pos="406400" algn="l"/>
              </a:tabLst>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Waldchen</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J. &amp; </a:t>
            </a: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Mader</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P. (2018). Plant Species Identification Using Computer Vision Techniques: A Systematic Literature Review, Archives of Computational Methods in Engineering.</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110"/>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727669" y="1434837"/>
            <a:ext cx="6075065" cy="2684987"/>
          </a:xfrm>
        </p:spPr>
        <p:txBody>
          <a:bodyPr>
            <a:noAutofit/>
          </a:bodyPr>
          <a:lstStyle/>
          <a:p>
            <a:pPr marL="539115" indent="-229235">
              <a:lnSpc>
                <a:spcPct val="150000"/>
              </a:lnSpc>
              <a:tabLst>
                <a:tab pos="539115" algn="l"/>
                <a:tab pos="539750" algn="l"/>
              </a:tabLst>
            </a:pPr>
            <a:r>
              <a:rPr lang="en-IN" sz="2100" dirty="0">
                <a:effectLst/>
                <a:latin typeface="Times New Roman" panose="02020603050405020304" pitchFamily="18" charset="0"/>
                <a:ea typeface="Calibri" panose="020F0502020204030204" pitchFamily="34" charset="0"/>
              </a:rPr>
              <a:t>This project aims at accurate and effective development of an application that helps people to identify plant species using simples plant leaves image without begin concerned about the knowledge of botany (study of plants). </a:t>
            </a:r>
            <a:endParaRPr lang="en-IN" sz="2100" dirty="0">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6" name="Picture 5">
            <a:extLst>
              <a:ext uri="{FF2B5EF4-FFF2-40B4-BE49-F238E27FC236}">
                <a16:creationId xmlns:a16="http://schemas.microsoft.com/office/drawing/2014/main" id="{D1250103-0B28-9358-0B69-32161252F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851" y="231110"/>
            <a:ext cx="5392615" cy="2914843"/>
          </a:xfrm>
          <a:prstGeom prst="rect">
            <a:avLst/>
          </a:prstGeom>
        </p:spPr>
      </p:pic>
      <p:sp>
        <p:nvSpPr>
          <p:cNvPr id="7" name="TextBox 6">
            <a:extLst>
              <a:ext uri="{FF2B5EF4-FFF2-40B4-BE49-F238E27FC236}">
                <a16:creationId xmlns:a16="http://schemas.microsoft.com/office/drawing/2014/main" id="{B6B45F4E-DFCA-4C91-A10A-100A1775463B}"/>
              </a:ext>
            </a:extLst>
          </p:cNvPr>
          <p:cNvSpPr txBox="1"/>
          <p:nvPr/>
        </p:nvSpPr>
        <p:spPr>
          <a:xfrm>
            <a:off x="1095270" y="4119824"/>
            <a:ext cx="10515600" cy="28392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100" dirty="0">
                <a:solidFill>
                  <a:srgbClr val="333333"/>
                </a:solidFill>
                <a:effectLst/>
                <a:latin typeface="Times New Roman" panose="02020603050405020304" pitchFamily="18" charset="0"/>
                <a:ea typeface="Calibri" panose="020F0502020204030204" pitchFamily="34" charset="0"/>
              </a:rPr>
              <a:t>So, identifying the plants correctly is out of reach of an ordinary person as it requires specialized knowledge and only the experts of botanical background are able to pull off this task. </a:t>
            </a:r>
            <a:endParaRPr lang="en-IN" sz="2100" dirty="0">
              <a:effectLst/>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This application will help us to identification of new or rare plant species to improve the balance in the ecosystem. </a:t>
            </a:r>
            <a:endParaRPr lang="en-IN" sz="21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IN" sz="2100" dirty="0"/>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443"/>
            <a:ext cx="10515600" cy="1325563"/>
          </a:xfrm>
        </p:spPr>
        <p:txBody>
          <a:bodyPr/>
          <a:lstStyle/>
          <a:p>
            <a:r>
              <a:rPr lang="en-US" b="1" dirty="0">
                <a:latin typeface="Times New Roman" panose="02020603050405020304" pitchFamily="18" charset="0"/>
                <a:cs typeface="Times New Roman" panose="02020603050405020304" pitchFamily="18" charset="0"/>
              </a:rPr>
              <a:t>Problem Formulation</a:t>
            </a:r>
          </a:p>
        </p:txBody>
      </p:sp>
      <p:sp>
        <p:nvSpPr>
          <p:cNvPr id="3" name="Content Placeholder 2"/>
          <p:cNvSpPr>
            <a:spLocks noGrp="1"/>
          </p:cNvSpPr>
          <p:nvPr>
            <p:ph idx="1"/>
          </p:nvPr>
        </p:nvSpPr>
        <p:spPr>
          <a:xfrm>
            <a:off x="610712" y="1297368"/>
            <a:ext cx="8034495" cy="4263676"/>
          </a:xfrm>
        </p:spPr>
        <p:txBody>
          <a:bodyPr>
            <a:noAutofit/>
          </a:bodyPr>
          <a:lstStyle/>
          <a:p>
            <a:pPr>
              <a:lnSpc>
                <a:spcPct val="150000"/>
              </a:lnSpc>
            </a:pPr>
            <a:r>
              <a:rPr lang="en-IN" sz="2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I</a:t>
            </a:r>
            <a:r>
              <a:rPr lang="en-IN" sz="2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dentification of plants by conventional keys is complex, time consuming, and due to the use of specific botanical terms frustrating for non-experts. This creates a hard to overcome hurdle for novices interested in acquiring species knowledge, therefore become not just a long-time desire but a need to better understand, use, and save biodiversity.</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IN" sz="2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Moreover, Plant identification is not exclusively the job of botanists and plant ecologists. It is required or useful for large parts of society, from professionals (such as landscape architects, foresters, farmers, conservationists, and biologists) to the general public (like ecotourists, hikers, and nature lovers).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6" name="Picture 5">
            <a:extLst>
              <a:ext uri="{FF2B5EF4-FFF2-40B4-BE49-F238E27FC236}">
                <a16:creationId xmlns:a16="http://schemas.microsoft.com/office/drawing/2014/main" id="{CC50F1B1-0A1A-5A2E-3C67-C25A29EEF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899" y="87104"/>
            <a:ext cx="3650665" cy="4867554"/>
          </a:xfrm>
          <a:prstGeom prst="rect">
            <a:avLst/>
          </a:prstGeom>
        </p:spPr>
      </p:pic>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Objectives of the Work</a:t>
            </a:r>
          </a:p>
        </p:txBody>
      </p:sp>
      <p:sp>
        <p:nvSpPr>
          <p:cNvPr id="3" name="Content Placeholder 2"/>
          <p:cNvSpPr>
            <a:spLocks noGrp="1"/>
          </p:cNvSpPr>
          <p:nvPr>
            <p:ph idx="1"/>
          </p:nvPr>
        </p:nvSpPr>
        <p:spPr>
          <a:xfrm>
            <a:off x="838200" y="1253331"/>
            <a:ext cx="10515600" cy="4351338"/>
          </a:xfrm>
        </p:spPr>
        <p:txBody>
          <a:bodyPr>
            <a:noAutofit/>
          </a:bodyPr>
          <a:lstStyle/>
          <a:p>
            <a:endParaRPr lang="en-IN" dirty="0">
              <a:effectLst/>
              <a:latin typeface="Times New Roman" panose="02020603050405020304" pitchFamily="18" charset="0"/>
              <a:ea typeface="Times New Roman" panose="02020603050405020304" pitchFamily="18" charset="0"/>
            </a:endParaRPr>
          </a:p>
          <a:p>
            <a:pPr marL="0" indent="0">
              <a:buNone/>
            </a:pPr>
            <a:endParaRPr lang="en-US"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dirty="0"/>
          </a:p>
        </p:txBody>
      </p:sp>
      <p:sp>
        <p:nvSpPr>
          <p:cNvPr id="5" name="TextBox 4">
            <a:extLst>
              <a:ext uri="{FF2B5EF4-FFF2-40B4-BE49-F238E27FC236}">
                <a16:creationId xmlns:a16="http://schemas.microsoft.com/office/drawing/2014/main" id="{DEDBB664-2DE3-CBA6-1C8F-DB45D7A0D54B}"/>
              </a:ext>
            </a:extLst>
          </p:cNvPr>
          <p:cNvSpPr txBox="1"/>
          <p:nvPr/>
        </p:nvSpPr>
        <p:spPr>
          <a:xfrm>
            <a:off x="944545" y="1462088"/>
            <a:ext cx="10515600" cy="488800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Times New Roman" panose="02020603050405020304" pitchFamily="18" charset="0"/>
              </a:rPr>
              <a:t>The purposed work is aimed to carry out work leading to the development of the web application which will have the feature to identify plants based on the leaf image provided by the user.</a:t>
            </a:r>
          </a:p>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This project aims at accurate and effective development of an application that helps people to identify plant species using simples plant leaves image without begin concerned about the knowledge of botany (study of plants). </a:t>
            </a:r>
            <a:endParaRPr lang="en-IN" sz="2100" dirty="0">
              <a:latin typeface="Times New Roman" panose="02020603050405020304" pitchFamily="18" charset="0"/>
              <a:ea typeface="Calibri" panose="020F0502020204030204" pitchFamily="34" charset="0"/>
            </a:endParaRPr>
          </a:p>
          <a:p>
            <a:pPr marL="285750" indent="-285750" algn="just">
              <a:lnSpc>
                <a:spcPct val="150000"/>
              </a:lnSpc>
              <a:buFont typeface="Arial" panose="020B0604020202020204" pitchFamily="34" charset="0"/>
              <a:buChar char="•"/>
            </a:pPr>
            <a:r>
              <a:rPr lang="en-IN" sz="2100" dirty="0">
                <a:effectLst/>
                <a:latin typeface="Times New Roman" panose="02020603050405020304" pitchFamily="18" charset="0"/>
                <a:ea typeface="Calibri" panose="020F0502020204030204" pitchFamily="34" charset="0"/>
              </a:rPr>
              <a:t>We are going to implement these by building our own CNN model on 184 distinct classes of plant species containing 7744 plant species images. The deep learning model with conventional neural network is going to be implemented using Tensorflow and will be used in the application using an API.</a:t>
            </a:r>
            <a:endParaRPr lang="en-IN" sz="2100" dirty="0"/>
          </a:p>
        </p:txBody>
      </p:sp>
    </p:spTree>
    <p:extLst>
      <p:ext uri="{BB962C8B-B14F-4D97-AF65-F5344CB8AC3E}">
        <p14:creationId xmlns:p14="http://schemas.microsoft.com/office/powerpoint/2010/main" val="47496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838200" y="1713401"/>
            <a:ext cx="10515600" cy="4351338"/>
          </a:xfrm>
        </p:spPr>
        <p:txBody>
          <a:bodyPr>
            <a:normAutofit lnSpcReduction="10000"/>
          </a:bodyPr>
          <a:lstStyle/>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detailed study and analysis of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leafsnap</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datasets</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will be carried out				 in order to make conventional neural network model.</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Pre-processing will be done on datasets: such as image resizing, image rescaling and data augmentation.</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CNN model is implemented with 2 dense layers.</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model is to be trained for 50 epochs with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adam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optimizer and ‘accuracy’ as a metrics.</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achieving the desired results, the visualizations and a comparison between training accuracy with validation accuracy and training loss with validation loss is done.</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Used FAST API as a backend for deployment and testing through postman.</a:t>
            </a:r>
          </a:p>
          <a:p>
            <a:pPr marL="342900" lvl="0" indent="-342900">
              <a:lnSpc>
                <a:spcPct val="150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web application is created to access the model and identify the plant through plant leaves.</a:t>
            </a:r>
          </a:p>
          <a:p>
            <a:pPr marL="114300" marR="76835">
              <a:lnSpc>
                <a:spcPct val="150000"/>
              </a:lnSpc>
              <a:spcAft>
                <a:spcPts val="0"/>
              </a:spcAft>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pic>
        <p:nvPicPr>
          <p:cNvPr id="1026" name="Picture 2">
            <a:extLst>
              <a:ext uri="{FF2B5EF4-FFF2-40B4-BE49-F238E27FC236}">
                <a16:creationId xmlns:a16="http://schemas.microsoft.com/office/drawing/2014/main" id="{D3E50F20-A825-B185-5D7E-61E9D38A57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7360" y="136525"/>
            <a:ext cx="4089679" cy="214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2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958"/>
            <a:ext cx="10515600" cy="1325563"/>
          </a:xfrm>
        </p:spPr>
        <p:txBody>
          <a:bodyPr/>
          <a:lstStyle/>
          <a:p>
            <a:r>
              <a:rPr lang="en-US" b="1"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5" name="Content Placeholder 4">
            <a:extLst>
              <a:ext uri="{FF2B5EF4-FFF2-40B4-BE49-F238E27FC236}">
                <a16:creationId xmlns:a16="http://schemas.microsoft.com/office/drawing/2014/main" id="{55E272F4-3FCD-FF4F-CA51-161578840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892" y="1289378"/>
            <a:ext cx="6131979" cy="5468283"/>
          </a:xfrm>
        </p:spPr>
      </p:pic>
      <p:sp>
        <p:nvSpPr>
          <p:cNvPr id="6" name="TextBox 5">
            <a:extLst>
              <a:ext uri="{FF2B5EF4-FFF2-40B4-BE49-F238E27FC236}">
                <a16:creationId xmlns:a16="http://schemas.microsoft.com/office/drawing/2014/main" id="{3BD23626-27EA-C9D0-82C6-7DAF120545A2}"/>
              </a:ext>
            </a:extLst>
          </p:cNvPr>
          <p:cNvSpPr txBox="1"/>
          <p:nvPr/>
        </p:nvSpPr>
        <p:spPr>
          <a:xfrm>
            <a:off x="838200" y="2180492"/>
            <a:ext cx="3311769" cy="461665"/>
          </a:xfrm>
          <a:prstGeom prst="rect">
            <a:avLst/>
          </a:prstGeom>
          <a:noFill/>
        </p:spPr>
        <p:txBody>
          <a:bodyPr wrap="square" rtlCol="0">
            <a:spAutoFit/>
          </a:bodyPr>
          <a:lstStyle/>
          <a:p>
            <a:r>
              <a:rPr lang="en-IN" sz="2400" dirty="0"/>
              <a:t>Model Summary -&gt;</a:t>
            </a:r>
          </a:p>
        </p:txBody>
      </p:sp>
    </p:spTree>
    <p:extLst>
      <p:ext uri="{BB962C8B-B14F-4D97-AF65-F5344CB8AC3E}">
        <p14:creationId xmlns:p14="http://schemas.microsoft.com/office/powerpoint/2010/main" val="40036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8F0A-A836-F179-B3ED-E7D83047F42A}"/>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90A8A851-8C56-03A2-386A-9CA6FD30F669}"/>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8" name="Picture 7">
            <a:extLst>
              <a:ext uri="{FF2B5EF4-FFF2-40B4-BE49-F238E27FC236}">
                <a16:creationId xmlns:a16="http://schemas.microsoft.com/office/drawing/2014/main" id="{617EE3C5-B7F2-DC13-495A-59D87DF02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66" y="1230952"/>
            <a:ext cx="5852252" cy="5033216"/>
          </a:xfrm>
          <a:prstGeom prst="rect">
            <a:avLst/>
          </a:prstGeom>
        </p:spPr>
      </p:pic>
      <p:pic>
        <p:nvPicPr>
          <p:cNvPr id="10" name="Picture 9">
            <a:extLst>
              <a:ext uri="{FF2B5EF4-FFF2-40B4-BE49-F238E27FC236}">
                <a16:creationId xmlns:a16="http://schemas.microsoft.com/office/drawing/2014/main" id="{0F83002A-C64E-1B6E-F3B6-401F67121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890" y="1230952"/>
            <a:ext cx="5853980" cy="5033215"/>
          </a:xfrm>
          <a:prstGeom prst="rect">
            <a:avLst/>
          </a:prstGeom>
        </p:spPr>
      </p:pic>
    </p:spTree>
    <p:extLst>
      <p:ext uri="{BB962C8B-B14F-4D97-AF65-F5344CB8AC3E}">
        <p14:creationId xmlns:p14="http://schemas.microsoft.com/office/powerpoint/2010/main" val="1507937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1771-15E1-F4D0-8DBE-E513FFC2B232}"/>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FE8956F0-E8AB-300F-756B-F64EEF2A7782}"/>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8" name="Picture 7">
            <a:extLst>
              <a:ext uri="{FF2B5EF4-FFF2-40B4-BE49-F238E27FC236}">
                <a16:creationId xmlns:a16="http://schemas.microsoft.com/office/drawing/2014/main" id="{CC93C7E5-074F-AFEC-C6BD-C49A20D99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0358"/>
            <a:ext cx="10920030" cy="6142517"/>
          </a:xfrm>
          <a:prstGeom prst="rect">
            <a:avLst/>
          </a:prstGeom>
        </p:spPr>
      </p:pic>
    </p:spTree>
    <p:extLst>
      <p:ext uri="{BB962C8B-B14F-4D97-AF65-F5344CB8AC3E}">
        <p14:creationId xmlns:p14="http://schemas.microsoft.com/office/powerpoint/2010/main" val="84636353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6541</TotalTime>
  <Words>943</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Calibri</vt:lpstr>
      <vt:lpstr>Calibri Light</vt:lpstr>
      <vt:lpstr>Casper</vt:lpstr>
      <vt:lpstr>Times New Roman</vt:lpstr>
      <vt:lpstr>1_Office Theme</vt:lpstr>
      <vt:lpstr>2_Office Theme</vt:lpstr>
      <vt:lpstr>Contents Slide Master</vt:lpstr>
      <vt:lpstr>PowerPoint Presentation</vt:lpstr>
      <vt:lpstr>Outline</vt:lpstr>
      <vt:lpstr>Introduction</vt:lpstr>
      <vt:lpstr>Problem Formulation</vt:lpstr>
      <vt:lpstr>Objectives of the Work</vt:lpstr>
      <vt:lpstr>Methodology used</vt:lpstr>
      <vt:lpstr>Results and Outputs</vt:lpstr>
      <vt:lpstr> </vt:lpstr>
      <vt:lpstr> </vt:lpstr>
      <vt:lpstr> </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Neel Madhab</cp:lastModifiedBy>
  <cp:revision>500</cp:revision>
  <dcterms:created xsi:type="dcterms:W3CDTF">2019-01-09T10:33:58Z</dcterms:created>
  <dcterms:modified xsi:type="dcterms:W3CDTF">2022-11-08T18:23:08Z</dcterms:modified>
</cp:coreProperties>
</file>